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476" r:id="rId5"/>
    <p:sldId id="508" r:id="rId6"/>
    <p:sldId id="571" r:id="rId7"/>
    <p:sldId id="572" r:id="rId8"/>
    <p:sldId id="573" r:id="rId9"/>
    <p:sldId id="574" r:id="rId10"/>
    <p:sldId id="577" r:id="rId11"/>
    <p:sldId id="575" r:id="rId12"/>
    <p:sldId id="578" r:id="rId13"/>
    <p:sldId id="580" r:id="rId14"/>
    <p:sldId id="579" r:id="rId15"/>
    <p:sldId id="576" r:id="rId16"/>
    <p:sldId id="581" r:id="rId17"/>
    <p:sldId id="582" r:id="rId18"/>
    <p:sldId id="583" r:id="rId19"/>
    <p:sldId id="534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49"/>
    <p:restoredTop sz="79388"/>
  </p:normalViewPr>
  <p:slideViewPr>
    <p:cSldViewPr snapToGrid="0">
      <p:cViewPr varScale="1">
        <p:scale>
          <a:sx n="100" d="100"/>
          <a:sy n="100" d="100"/>
        </p:scale>
        <p:origin x="77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5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9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5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trek.com/tutorials/regression-tutorial.aspx" TargetMode="External"/><Relationship Id="rId7" Type="http://schemas.openxmlformats.org/officeDocument/2006/relationships/hyperlink" Target="https://medium.com/analytics-vidhya/polynomial-regression-in-tensorflow-53f958cef2d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trek.com/regression/linear-transformation.aspx?tutorial=ap" TargetMode="External"/><Relationship Id="rId5" Type="http://schemas.openxmlformats.org/officeDocument/2006/relationships/hyperlink" Target="https://www.tensorflow.org/api_docs/python/tf/keras/losses" TargetMode="External"/><Relationship Id="rId4" Type="http://schemas.openxmlformats.org/officeDocument/2006/relationships/hyperlink" Target="https://www.tensorflow.org/lattice/tutorials/canned_estimator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Tensorflo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Deep-Learning-TensorFlow-Keras-Regression-ebook/dp/B082MBMFVF/ref=sr_1_4?dchild=1&amp;keywords=tensorflow+2.0&amp;qid=1587071084&amp;sr=8-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5.12.2020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9CC5B-7BFD-0C45-870C-B014F7E0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use Multiple Feature Columns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910CB6-DD72-2742-9ACF-8B265AB17328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More complex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ED23E5-6577-A54D-9127-6998FA635D2A}"/>
              </a:ext>
            </a:extLst>
          </p:cNvPr>
          <p:cNvSpPr/>
          <p:nvPr/>
        </p:nvSpPr>
        <p:spPr>
          <a:xfrm>
            <a:off x="386499" y="180086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Are more feature columns better?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3754E4-C29C-2A4B-AF99-24938DECD84F}"/>
              </a:ext>
            </a:extLst>
          </p:cNvPr>
          <p:cNvSpPr/>
          <p:nvPr/>
        </p:nvSpPr>
        <p:spPr>
          <a:xfrm>
            <a:off x="1264920" y="2623820"/>
            <a:ext cx="1054372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Harder to visualize connections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EC7F1-D48E-7643-9EEE-F1D5F7D78B8A}"/>
              </a:ext>
            </a:extLst>
          </p:cNvPr>
          <p:cNvSpPr/>
          <p:nvPr/>
        </p:nvSpPr>
        <p:spPr>
          <a:xfrm>
            <a:off x="386499" y="426974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Sometimes required to capture more complex relationships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689E73-9A12-EC4B-83E5-1673F0A9020A}"/>
              </a:ext>
            </a:extLst>
          </p:cNvPr>
          <p:cNvSpPr/>
          <p:nvPr/>
        </p:nvSpPr>
        <p:spPr>
          <a:xfrm>
            <a:off x="1264920" y="3446780"/>
            <a:ext cx="10543722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obscure what data is material and what is extraneous – bias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4B69B9-656B-5C4A-911D-FF966B434227}"/>
              </a:ext>
            </a:extLst>
          </p:cNvPr>
          <p:cNvSpPr/>
          <p:nvPr/>
        </p:nvSpPr>
        <p:spPr>
          <a:xfrm>
            <a:off x="386499" y="50927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 Can </a:t>
            </a:r>
            <a:r>
              <a:rPr lang="en-US" b="1" dirty="0"/>
              <a:t>look at their corresponding weights to determine what is important – bias can happen here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7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72040-F400-9C49-9ACC-2D5B68AC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F9AB2-FFE7-0648-B634-9421AE18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 2 – Creating a Multiple Regression with the </a:t>
            </a:r>
            <a:r>
              <a:rPr lang="en-US" sz="3600" dirty="0" err="1"/>
              <a:t>LinearRegressor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6950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45565D-93D1-2941-81E1-D3E80D8E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E89E-83F4-FB43-A2E1-0F8EC1EBF148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 err="1"/>
              <a:t>Softmax</a:t>
            </a:r>
            <a:r>
              <a:rPr lang="en-US" dirty="0"/>
              <a:t> may not be useful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E20E4-F29C-B441-82EC-F56C03CE20B3}"/>
              </a:ext>
            </a:extLst>
          </p:cNvPr>
          <p:cNvSpPr/>
          <p:nvPr/>
        </p:nvSpPr>
        <p:spPr>
          <a:xfrm>
            <a:off x="386499" y="17448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Normal optimizations can be used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BD904-20D9-1C4C-9BD2-5DF30F4349C2}"/>
              </a:ext>
            </a:extLst>
          </p:cNvPr>
          <p:cNvSpPr/>
          <p:nvPr/>
        </p:nvSpPr>
        <p:spPr>
          <a:xfrm>
            <a:off x="386499" y="25118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May only have a single output dimension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D36C3-299E-3A44-AFE8-84F88C31802A}"/>
              </a:ext>
            </a:extLst>
          </p:cNvPr>
          <p:cNvSpPr/>
          <p:nvPr/>
        </p:nvSpPr>
        <p:spPr>
          <a:xfrm>
            <a:off x="1308100" y="3301390"/>
            <a:ext cx="1050368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This will likely make single layer models very … inaccurate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6E15EF-84D5-4E42-BB00-5EB0CD6C96B5}"/>
              </a:ext>
            </a:extLst>
          </p:cNvPr>
          <p:cNvSpPr/>
          <p:nvPr/>
        </p:nvSpPr>
        <p:spPr>
          <a:xfrm>
            <a:off x="383356" y="4097143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May require different expectations on weight and accuracy when predicting specific decimals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6E3F2-A7D2-4940-89E1-7410D8F3E855}"/>
              </a:ext>
            </a:extLst>
          </p:cNvPr>
          <p:cNvSpPr/>
          <p:nvPr/>
        </p:nvSpPr>
        <p:spPr>
          <a:xfrm>
            <a:off x="383356" y="4886717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Graphic representation becomes very important to understanding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B74E7-2579-4247-A41D-0A9EB3BDEF62}"/>
              </a:ext>
            </a:extLst>
          </p:cNvPr>
          <p:cNvSpPr/>
          <p:nvPr/>
        </p:nvSpPr>
        <p:spPr>
          <a:xfrm>
            <a:off x="383356" y="560287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Play with loss: </a:t>
            </a:r>
            <a:r>
              <a:rPr lang="en-US" dirty="0" err="1"/>
              <a:t>mse</a:t>
            </a:r>
            <a:r>
              <a:rPr lang="en-US" dirty="0"/>
              <a:t> vs </a:t>
            </a:r>
            <a:r>
              <a:rPr lang="en-US" dirty="0" err="1"/>
              <a:t>mav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72040-F400-9C49-9ACC-2D5B68AC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F9AB2-FFE7-0648-B634-9421AE18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3 – Linear Regression with </a:t>
            </a:r>
            <a:r>
              <a:rPr lang="en-US" sz="4000" dirty="0" err="1"/>
              <a:t>Keras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110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A52B7-8D9B-FA4D-B409-D38C297C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single feature curved 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7A6AB-58A6-814B-8C11-20DDD2C2D988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Why do simple linear regressions always produce flat lines?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5E94A-0E97-F143-87FD-1ED19BE9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746249"/>
            <a:ext cx="3092450" cy="2325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8446DB-68A4-B941-A128-AE3D3E846AC0}"/>
              </a:ext>
            </a:extLst>
          </p:cNvPr>
          <p:cNvSpPr/>
          <p:nvPr/>
        </p:nvSpPr>
        <p:spPr>
          <a:xfrm>
            <a:off x="3581400" y="1746249"/>
            <a:ext cx="823038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Training will produce non-exponential adjustments to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47FD4-1305-9549-8E22-E5762C704BF7}"/>
              </a:ext>
            </a:extLst>
          </p:cNvPr>
          <p:cNvSpPr/>
          <p:nvPr/>
        </p:nvSpPr>
        <p:spPr>
          <a:xfrm>
            <a:off x="3581400" y="2514598"/>
            <a:ext cx="823038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A non-exponential slope creates a straight line – linear regression = linear slope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02992E-79A7-A54B-8EF3-01AB960ED9CD}"/>
              </a:ext>
            </a:extLst>
          </p:cNvPr>
          <p:cNvSpPr/>
          <p:nvPr/>
        </p:nvSpPr>
        <p:spPr>
          <a:xfrm>
            <a:off x="3581400" y="3276603"/>
            <a:ext cx="823038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Data can be modified to provide the exponential shape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75E05-B5B0-7642-B481-B910554B0A4F}"/>
              </a:ext>
            </a:extLst>
          </p:cNvPr>
          <p:cNvSpPr/>
          <p:nvPr/>
        </p:nvSpPr>
        <p:spPr>
          <a:xfrm>
            <a:off x="488950" y="4325585"/>
            <a:ext cx="1132283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Requires experimentation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145CA-D45D-2E47-8209-0A75BEC8A270}"/>
              </a:ext>
            </a:extLst>
          </p:cNvPr>
          <p:cNvSpPr/>
          <p:nvPr/>
        </p:nvSpPr>
        <p:spPr>
          <a:xfrm>
            <a:off x="488950" y="5087590"/>
            <a:ext cx="1132283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Need to understand if the issue is linear or non-linear</a:t>
            </a:r>
          </a:p>
        </p:txBody>
      </p:sp>
    </p:spTree>
    <p:extLst>
      <p:ext uri="{BB962C8B-B14F-4D97-AF65-F5344CB8AC3E}">
        <p14:creationId xmlns:p14="http://schemas.microsoft.com/office/powerpoint/2010/main" val="8869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72040-F400-9C49-9ACC-2D5B68AC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F9AB2-FFE7-0648-B634-9421AE18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Demo 4 – Exponential Data</a:t>
            </a:r>
          </a:p>
        </p:txBody>
      </p:sp>
    </p:spTree>
    <p:extLst>
      <p:ext uri="{BB962C8B-B14F-4D97-AF65-F5344CB8AC3E}">
        <p14:creationId xmlns:p14="http://schemas.microsoft.com/office/powerpoint/2010/main" val="17607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https://stattrek.com/tutorials/regression-tutorial.aspx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https://www.tensorflow.org/lattice/tutorials/canned_estimators</a:t>
            </a:r>
            <a:endParaRPr lang="en-US" dirty="0"/>
          </a:p>
          <a:p>
            <a:r>
              <a:rPr lang="en-US" dirty="0">
                <a:hlinkClick r:id="rId5"/>
              </a:rPr>
              <a:t>https://www.tensorflow.org/api_docs/python/tf/keras/losses</a:t>
            </a:r>
            <a:endParaRPr lang="en-US" dirty="0"/>
          </a:p>
          <a:p>
            <a:r>
              <a:rPr lang="en-US" dirty="0">
                <a:hlinkClick r:id="rId6"/>
              </a:rPr>
              <a:t>https://stattrek.com/regression/linear-transformation.aspx?tutorial=ap</a:t>
            </a:r>
            <a:endParaRPr lang="en-US" dirty="0"/>
          </a:p>
          <a:p>
            <a:r>
              <a:rPr lang="en-US" dirty="0">
                <a:hlinkClick r:id="rId7"/>
              </a:rPr>
              <a:t>https://medium.com/analytics-vidhya/polynomial-regression-in-tensorflow-53f958cef2d2</a:t>
            </a:r>
            <a:r>
              <a:rPr lang="en-US" dirty="0"/>
              <a:t> (for concepts only, examples for TF 1.x)</a:t>
            </a:r>
          </a:p>
          <a:p>
            <a:endParaRPr lang="en-US" dirty="0"/>
          </a:p>
          <a:p>
            <a:r>
              <a:rPr lang="en-US" dirty="0"/>
              <a:t>Book pages 86-107 (all of chapter 3, from “Regression” to “Convolutional Neural Networks”)</a:t>
            </a:r>
          </a:p>
          <a:p>
            <a:endParaRPr lang="en-US" dirty="0"/>
          </a:p>
          <a:p>
            <a:r>
              <a:rPr lang="en-US" dirty="0"/>
              <a:t>Modify Wk04-Demo04-Model03-Experiment03 for best accuracy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Deploying models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https://github.com/Magenic/MMLTensorflow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https://www.amazon.com/Deep-Learning-TensorFlow-Keras-Regression-ebook/dp/B082MBMFVF/ref=sr_1_4?dchild=1&amp;keywords=tensorflow+2.0&amp;qid=1587071084&amp;sr=8-4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4C3D5B-3667-0845-B082-44B73D13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87F2-0F76-2244-9562-67B27559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week recap – What was the CNN best optimization?</a:t>
            </a:r>
          </a:p>
        </p:txBody>
      </p:sp>
    </p:spTree>
    <p:extLst>
      <p:ext uri="{BB962C8B-B14F-4D97-AF65-F5344CB8AC3E}">
        <p14:creationId xmlns:p14="http://schemas.microsoft.com/office/powerpoint/2010/main" val="428553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3E31-1ECD-4246-B03C-34EFE17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EDE3C6-FCBF-A246-9DAD-8BAA2CD90622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Determine the mathematical relationship between dependent and independent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411F-767D-474D-9187-E3C95361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81" y="1668658"/>
            <a:ext cx="7920237" cy="4071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FC007-5F32-7C4B-8626-78FDFE1B56F7}"/>
              </a:ext>
            </a:extLst>
          </p:cNvPr>
          <p:cNvSpPr txBox="1"/>
          <p:nvPr/>
        </p:nvSpPr>
        <p:spPr>
          <a:xfrm>
            <a:off x="792480" y="3322320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</a:t>
            </a:r>
          </a:p>
          <a:p>
            <a:r>
              <a:rPr lang="en-US" dirty="0"/>
              <a:t>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ADF12-856A-B448-89F4-0E80E58D0457}"/>
              </a:ext>
            </a:extLst>
          </p:cNvPr>
          <p:cNvSpPr txBox="1"/>
          <p:nvPr/>
        </p:nvSpPr>
        <p:spPr>
          <a:xfrm>
            <a:off x="4964054" y="4820010"/>
            <a:ext cx="226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Variable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1853E-1B54-0A49-A0E9-144FB13622D4}"/>
              </a:ext>
            </a:extLst>
          </p:cNvPr>
          <p:cNvSpPr/>
          <p:nvPr/>
        </p:nvSpPr>
        <p:spPr>
          <a:xfrm>
            <a:off x="383354" y="5321839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Just looking at time vs. deaths is going to result in a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41589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B30311-92D4-FD46-A70D-6A218A4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5AD60-79C3-0D46-997E-D7847F832B48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Created for Regressions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B42FA-A115-C844-B99F-222083548B61}"/>
              </a:ext>
            </a:extLst>
          </p:cNvPr>
          <p:cNvSpPr/>
          <p:nvPr/>
        </p:nvSpPr>
        <p:spPr>
          <a:xfrm>
            <a:off x="383356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Canned Estimators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08760A-25D9-564B-B4B3-0956F9B0E272}"/>
              </a:ext>
            </a:extLst>
          </p:cNvPr>
          <p:cNvSpPr/>
          <p:nvPr/>
        </p:nvSpPr>
        <p:spPr>
          <a:xfrm>
            <a:off x="383357" y="2542174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Linear Classifier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8D34EE-9887-4044-975A-BF892A3FBF90}"/>
              </a:ext>
            </a:extLst>
          </p:cNvPr>
          <p:cNvSpPr/>
          <p:nvPr/>
        </p:nvSpPr>
        <p:spPr>
          <a:xfrm>
            <a:off x="383356" y="3299827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Linear Regressor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98AA1-FF5A-7444-A8EF-7C091B393236}"/>
              </a:ext>
            </a:extLst>
          </p:cNvPr>
          <p:cNvSpPr/>
          <p:nvPr/>
        </p:nvSpPr>
        <p:spPr>
          <a:xfrm>
            <a:off x="7437119" y="2542174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DNN Classifier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B2718D-4C04-5C4B-A1BB-F5569BAC6BB5}"/>
              </a:ext>
            </a:extLst>
          </p:cNvPr>
          <p:cNvSpPr/>
          <p:nvPr/>
        </p:nvSpPr>
        <p:spPr>
          <a:xfrm>
            <a:off x="7437119" y="3299827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DNN  Estimator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0D3DE-37D4-994E-87F6-BA6C7286A39F}"/>
              </a:ext>
            </a:extLst>
          </p:cNvPr>
          <p:cNvSpPr/>
          <p:nvPr/>
        </p:nvSpPr>
        <p:spPr>
          <a:xfrm>
            <a:off x="383356" y="4057480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Linear Estimator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A79D0F-B659-9B41-AFF0-2BD4F5274449}"/>
              </a:ext>
            </a:extLst>
          </p:cNvPr>
          <p:cNvSpPr/>
          <p:nvPr/>
        </p:nvSpPr>
        <p:spPr>
          <a:xfrm>
            <a:off x="7437119" y="4057480"/>
            <a:ext cx="4371524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DNN  Linear Combined Estimator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44591C-F102-5141-A950-9830E4CBC4BE}"/>
              </a:ext>
            </a:extLst>
          </p:cNvPr>
          <p:cNvSpPr/>
          <p:nvPr/>
        </p:nvSpPr>
        <p:spPr>
          <a:xfrm>
            <a:off x="383355" y="4817429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Custom Estimators</a:t>
            </a:r>
          </a:p>
        </p:txBody>
      </p:sp>
    </p:spTree>
    <p:extLst>
      <p:ext uri="{BB962C8B-B14F-4D97-AF65-F5344CB8AC3E}">
        <p14:creationId xmlns:p14="http://schemas.microsoft.com/office/powerpoint/2010/main" val="266543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5C44A6-1473-1A48-8B47-68C18367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Canned Estimator for 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1AFAA-C891-8240-8AB0-6F1A343594FE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Identify feature columns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95B8E-C0E5-D045-9AD4-D5AB4C46968B}"/>
              </a:ext>
            </a:extLst>
          </p:cNvPr>
          <p:cNvSpPr/>
          <p:nvPr/>
        </p:nvSpPr>
        <p:spPr>
          <a:xfrm>
            <a:off x="1257300" y="1765300"/>
            <a:ext cx="10551343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Feature columns identify the name of the column and type of data within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D4EA4-E01C-6D47-8CBA-768FB3610BB3}"/>
              </a:ext>
            </a:extLst>
          </p:cNvPr>
          <p:cNvSpPr txBox="1"/>
          <p:nvPr/>
        </p:nvSpPr>
        <p:spPr>
          <a:xfrm>
            <a:off x="1299807" y="2552700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fc.numeric_column</a:t>
            </a:r>
            <a:r>
              <a:rPr lang="en-US" b="1" dirty="0"/>
              <a:t>(‘</a:t>
            </a:r>
            <a:r>
              <a:rPr lang="en-US" b="1" dirty="0" err="1"/>
              <a:t>some_column_name</a:t>
            </a:r>
            <a:r>
              <a:rPr lang="en-US" b="1" dirty="0"/>
              <a:t>', </a:t>
            </a:r>
            <a:r>
              <a:rPr lang="en-US" b="1" dirty="0" err="1"/>
              <a:t>dtype</a:t>
            </a:r>
            <a:r>
              <a:rPr lang="en-US" b="1" dirty="0"/>
              <a:t>=tf.float32)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866A4-DEA3-E548-901B-A0C8E4F34E0E}"/>
              </a:ext>
            </a:extLst>
          </p:cNvPr>
          <p:cNvSpPr/>
          <p:nvPr/>
        </p:nvSpPr>
        <p:spPr>
          <a:xfrm>
            <a:off x="1299807" y="3201432"/>
            <a:ext cx="10551343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Canned estimators expect an array of feature columns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AA2DD-F816-9149-9D4C-747E48A0FBB3}"/>
              </a:ext>
            </a:extLst>
          </p:cNvPr>
          <p:cNvSpPr/>
          <p:nvPr/>
        </p:nvSpPr>
        <p:spPr>
          <a:xfrm>
            <a:off x="425863" y="3988832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When creating an estimator, meta values can be set like the type of optimizer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038F5-8BF9-454B-B502-C80E375B8F36}"/>
              </a:ext>
            </a:extLst>
          </p:cNvPr>
          <p:cNvSpPr txBox="1"/>
          <p:nvPr/>
        </p:nvSpPr>
        <p:spPr>
          <a:xfrm>
            <a:off x="1299807" y="4679590"/>
            <a:ext cx="9418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tf.estimator.LinearRegressor</a:t>
            </a:r>
            <a:r>
              <a:rPr lang="en-US" b="1" dirty="0"/>
              <a:t>(</a:t>
            </a:r>
            <a:r>
              <a:rPr lang="en-US" b="1" dirty="0" err="1"/>
              <a:t>feature_columns</a:t>
            </a:r>
            <a:r>
              <a:rPr lang="en-US" b="1" dirty="0"/>
              <a:t>={an array of feature columns}, </a:t>
            </a:r>
            <a:r>
              <a:rPr lang="en-US" b="1" dirty="0" err="1"/>
              <a:t>model_dir</a:t>
            </a:r>
            <a:r>
              <a:rPr lang="en-US" b="1" dirty="0"/>
              <a:t> = {where the versions of the model should be stored}, optimizer={a string name or reference to an optimizer, such as Adam})</a:t>
            </a:r>
          </a:p>
        </p:txBody>
      </p:sp>
    </p:spTree>
    <p:extLst>
      <p:ext uri="{BB962C8B-B14F-4D97-AF65-F5344CB8AC3E}">
        <p14:creationId xmlns:p14="http://schemas.microsoft.com/office/powerpoint/2010/main" val="85595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D963E-7CD4-DF47-B153-E39BC625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model with a canned estimator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F2CEB-067F-F74C-90C7-6CB081003E39}"/>
              </a:ext>
            </a:extLst>
          </p:cNvPr>
          <p:cNvSpPr/>
          <p:nvPr/>
        </p:nvSpPr>
        <p:spPr>
          <a:xfrm>
            <a:off x="3864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Use the train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8ED40-2743-2848-B560-B68C3E9EA890}"/>
              </a:ext>
            </a:extLst>
          </p:cNvPr>
          <p:cNvSpPr/>
          <p:nvPr/>
        </p:nvSpPr>
        <p:spPr>
          <a:xfrm>
            <a:off x="386499" y="1668658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Pass in a reference to a function that returns the training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359996-8ABA-A244-97A5-EE89F8FD4111}"/>
              </a:ext>
            </a:extLst>
          </p:cNvPr>
          <p:cNvSpPr/>
          <p:nvPr/>
        </p:nvSpPr>
        <p:spPr>
          <a:xfrm>
            <a:off x="383356" y="23594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The steps parameter specifies the training steps – incremental over last time it was 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B4C5B-74A9-E842-9629-9D267B4A1575}"/>
              </a:ext>
            </a:extLst>
          </p:cNvPr>
          <p:cNvSpPr/>
          <p:nvPr/>
        </p:nvSpPr>
        <p:spPr>
          <a:xfrm>
            <a:off x="383356" y="3050174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Loss is calculated by using mean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D0C78-4E6D-C546-B17A-1A1699B812E0}"/>
              </a:ext>
            </a:extLst>
          </p:cNvPr>
          <p:cNvSpPr txBox="1"/>
          <p:nvPr/>
        </p:nvSpPr>
        <p:spPr>
          <a:xfrm>
            <a:off x="965200" y="3835400"/>
            <a:ext cx="981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linear_est.train</a:t>
            </a:r>
            <a:r>
              <a:rPr lang="en-US" dirty="0"/>
              <a:t>({function that returns training data}, steps={number of steps to incrementally train})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E7A3D-302D-AA42-9449-BCE2C7CB1AF1}"/>
              </a:ext>
            </a:extLst>
          </p:cNvPr>
          <p:cNvSpPr/>
          <p:nvPr/>
        </p:nvSpPr>
        <p:spPr>
          <a:xfrm>
            <a:off x="383356" y="443169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Calls to the predict method, predict a result based on the current version of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3D8B1-F8AB-C946-B27B-59BE83798BCB}"/>
              </a:ext>
            </a:extLst>
          </p:cNvPr>
          <p:cNvSpPr txBox="1"/>
          <p:nvPr/>
        </p:nvSpPr>
        <p:spPr>
          <a:xfrm>
            <a:off x="965200" y="5189342"/>
            <a:ext cx="567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linear_est.predict</a:t>
            </a:r>
            <a:r>
              <a:rPr lang="en-US" dirty="0"/>
              <a:t>({function that returns prediction data})</a:t>
            </a:r>
          </a:p>
        </p:txBody>
      </p:sp>
    </p:spTree>
    <p:extLst>
      <p:ext uri="{BB962C8B-B14F-4D97-AF65-F5344CB8AC3E}">
        <p14:creationId xmlns:p14="http://schemas.microsoft.com/office/powerpoint/2010/main" val="319373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3A785-4509-4A47-8CE7-064E655D8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new terminal window get list of running images</a:t>
            </a:r>
          </a:p>
          <a:p>
            <a:pPr lvl="1"/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Start a new bash session in new window</a:t>
            </a:r>
          </a:p>
          <a:p>
            <a:pPr lvl="1"/>
            <a:r>
              <a:rPr lang="en-US" dirty="0"/>
              <a:t>docker container exec -it {container id} bash</a:t>
            </a:r>
          </a:p>
          <a:p>
            <a:r>
              <a:rPr lang="en-US" dirty="0"/>
              <a:t>Install Pandas</a:t>
            </a:r>
          </a:p>
          <a:p>
            <a:pPr lvl="1"/>
            <a:r>
              <a:rPr lang="en-US" dirty="0"/>
              <a:t>pip install pandas</a:t>
            </a:r>
          </a:p>
          <a:p>
            <a:r>
              <a:rPr lang="en-US" dirty="0"/>
              <a:t>Exit bash prompt</a:t>
            </a:r>
          </a:p>
          <a:p>
            <a:pPr lvl="1"/>
            <a:r>
              <a:rPr lang="en-US" dirty="0"/>
              <a:t>Ctrl-p, Ctrl-q</a:t>
            </a:r>
          </a:p>
          <a:p>
            <a:r>
              <a:rPr lang="en-US" dirty="0"/>
              <a:t>Save image so you can use it later with Pandas installed</a:t>
            </a:r>
          </a:p>
          <a:p>
            <a:pPr lvl="1"/>
            <a:r>
              <a:rPr lang="en-US" dirty="0"/>
              <a:t>Docker commit {container id} {some unique name}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3D85CA-5470-5B4B-A019-5F2F668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Pandas – Used for 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137617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72040-F400-9C49-9ACC-2D5B68AC7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F9AB2-FFE7-0648-B634-9421AE18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– Creating a </a:t>
            </a:r>
            <a:r>
              <a:rPr lang="en-US" dirty="0" err="1"/>
              <a:t>LinearRegressor</a:t>
            </a:r>
            <a:r>
              <a:rPr lang="en-US" dirty="0"/>
              <a:t> with </a:t>
            </a:r>
            <a:r>
              <a:rPr lang="en-US" dirty="0" err="1"/>
              <a:t>Covid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05982461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23749</TotalTime>
  <Words>727</Words>
  <Application>Microsoft Macintosh PowerPoint</Application>
  <PresentationFormat>Widescreen</PresentationFormat>
  <Paragraphs>100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Last week recap – What was the CNN best optimization?</vt:lpstr>
      <vt:lpstr>Regressions</vt:lpstr>
      <vt:lpstr>Estimators</vt:lpstr>
      <vt:lpstr>Creating a Canned Estimator for Linear Regression</vt:lpstr>
      <vt:lpstr>Training a model with a canned estimator</vt:lpstr>
      <vt:lpstr>Install Pandas – Used for Data Manipulation</vt:lpstr>
      <vt:lpstr>Demo 1 – Creating a LinearRegressor with Covid data</vt:lpstr>
      <vt:lpstr>Can use Multiple Feature Columns</vt:lpstr>
      <vt:lpstr>Demo 2 – Creating a Multiple Regression with the LinearRegressor</vt:lpstr>
      <vt:lpstr>Linear Regression with Keras</vt:lpstr>
      <vt:lpstr>Demo 3 – Linear Regression with Keras</vt:lpstr>
      <vt:lpstr>Dealing with single feature curved lines</vt:lpstr>
      <vt:lpstr>Demo 4 – Exponential Data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159</cp:revision>
  <dcterms:created xsi:type="dcterms:W3CDTF">1601-01-01T00:00:00Z</dcterms:created>
  <dcterms:modified xsi:type="dcterms:W3CDTF">2020-04-24T18:54:56Z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